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30"/>
  </p:notesMasterIdLst>
  <p:sldIdLst>
    <p:sldId id="256" r:id="rId4"/>
    <p:sldId id="264" r:id="rId5"/>
    <p:sldId id="263" r:id="rId6"/>
    <p:sldId id="265" r:id="rId7"/>
    <p:sldId id="283" r:id="rId8"/>
    <p:sldId id="269" r:id="rId9"/>
    <p:sldId id="293" r:id="rId10"/>
    <p:sldId id="281" r:id="rId11"/>
    <p:sldId id="287" r:id="rId12"/>
    <p:sldId id="289" r:id="rId13"/>
    <p:sldId id="295" r:id="rId14"/>
    <p:sldId id="296" r:id="rId15"/>
    <p:sldId id="286" r:id="rId16"/>
    <p:sldId id="291" r:id="rId17"/>
    <p:sldId id="297" r:id="rId18"/>
    <p:sldId id="257" r:id="rId19"/>
    <p:sldId id="268" r:id="rId20"/>
    <p:sldId id="262" r:id="rId21"/>
    <p:sldId id="270" r:id="rId22"/>
    <p:sldId id="285" r:id="rId23"/>
    <p:sldId id="301" r:id="rId24"/>
    <p:sldId id="284" r:id="rId25"/>
    <p:sldId id="303" r:id="rId26"/>
    <p:sldId id="260" r:id="rId27"/>
    <p:sldId id="282" r:id="rId28"/>
    <p:sldId id="267" r:id="rId29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1412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26F87-EB1A-419A-843D-2D892586AD16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8AE9B-1013-4BDB-B546-71E81BAB02A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7290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8AE9B-1013-4BDB-B546-71E81BAB02AD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1444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lislaid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stküli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irgkonnek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ealkiri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25" name="Alapealkiri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t-EE"/>
              <a:t>Klõpsake laadi muutmiseks</a:t>
            </a:r>
            <a:endParaRPr kumimoji="0" lang="en-US"/>
          </a:p>
        </p:txBody>
      </p:sp>
      <p:sp>
        <p:nvSpPr>
          <p:cNvPr id="31" name="Kuupäeva kohatäid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18" name="Jaluse kohatäid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t-EE"/>
          </a:p>
        </p:txBody>
      </p:sp>
      <p:sp>
        <p:nvSpPr>
          <p:cNvPr id="29" name="Slaidinumbri kohatäid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t-EE"/>
              <a:t>Muutke teksti laade</a:t>
            </a:r>
          </a:p>
          <a:p>
            <a:pPr lvl="1" eaLnBrk="1" latinLnBrk="0" hangingPunct="1"/>
            <a:r>
              <a:rPr lang="et-EE"/>
              <a:t>Teine tase</a:t>
            </a:r>
          </a:p>
          <a:p>
            <a:pPr lvl="2" eaLnBrk="1" latinLnBrk="0" hangingPunct="1"/>
            <a:r>
              <a:rPr lang="et-EE"/>
              <a:t>Kolmas tase</a:t>
            </a:r>
          </a:p>
          <a:p>
            <a:pPr lvl="3" eaLnBrk="1" latinLnBrk="0" hangingPunct="1"/>
            <a:r>
              <a:rPr lang="et-EE"/>
              <a:t>Neljas tase</a:t>
            </a:r>
          </a:p>
          <a:p>
            <a:pPr lvl="4" eaLnBrk="1" latinLnBrk="0" hangingPunct="1"/>
            <a:r>
              <a:rPr lang="et-EE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t-EE"/>
              <a:t>Muutke teksti laade</a:t>
            </a:r>
          </a:p>
          <a:p>
            <a:pPr lvl="1" eaLnBrk="1" latinLnBrk="0" hangingPunct="1"/>
            <a:r>
              <a:rPr lang="et-EE"/>
              <a:t>Teine tase</a:t>
            </a:r>
          </a:p>
          <a:p>
            <a:pPr lvl="2" eaLnBrk="1" latinLnBrk="0" hangingPunct="1"/>
            <a:r>
              <a:rPr lang="et-EE"/>
              <a:t>Kolmas tase</a:t>
            </a:r>
          </a:p>
          <a:p>
            <a:pPr lvl="3" eaLnBrk="1" latinLnBrk="0" hangingPunct="1"/>
            <a:r>
              <a:rPr lang="et-EE"/>
              <a:t>Neljas tase</a:t>
            </a:r>
          </a:p>
          <a:p>
            <a:pPr lvl="4" eaLnBrk="1" latinLnBrk="0" hangingPunct="1"/>
            <a:r>
              <a:rPr lang="et-EE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t-EE"/>
              <a:t>Muutke teksti laade</a:t>
            </a:r>
          </a:p>
          <a:p>
            <a:pPr lvl="1" eaLnBrk="1" latinLnBrk="0" hangingPunct="1"/>
            <a:r>
              <a:rPr lang="et-EE"/>
              <a:t>Teine tase</a:t>
            </a:r>
          </a:p>
          <a:p>
            <a:pPr lvl="2" eaLnBrk="1" latinLnBrk="0" hangingPunct="1"/>
            <a:r>
              <a:rPr lang="et-EE"/>
              <a:t>Kolmas tase</a:t>
            </a:r>
          </a:p>
          <a:p>
            <a:pPr lvl="3" eaLnBrk="1" latinLnBrk="0" hangingPunct="1"/>
            <a:r>
              <a:rPr lang="et-EE"/>
              <a:t>Neljas tase</a:t>
            </a:r>
          </a:p>
          <a:p>
            <a:pPr lvl="4" eaLnBrk="1" latinLnBrk="0" hangingPunct="1"/>
            <a:r>
              <a:rPr lang="et-EE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t-EE"/>
              <a:t>Muutke teksti laade</a:t>
            </a:r>
          </a:p>
          <a:p>
            <a:pPr lvl="1" eaLnBrk="1" latinLnBrk="0" hangingPunct="1"/>
            <a:r>
              <a:rPr lang="et-EE"/>
              <a:t>Teine tase</a:t>
            </a:r>
          </a:p>
          <a:p>
            <a:pPr lvl="2" eaLnBrk="1" latinLnBrk="0" hangingPunct="1"/>
            <a:r>
              <a:rPr lang="et-EE"/>
              <a:t>Kolmas tase</a:t>
            </a:r>
          </a:p>
          <a:p>
            <a:pPr lvl="3" eaLnBrk="1" latinLnBrk="0" hangingPunct="1"/>
            <a:r>
              <a:rPr lang="et-EE"/>
              <a:t>Neljas tase</a:t>
            </a:r>
          </a:p>
          <a:p>
            <a:pPr lvl="4" eaLnBrk="1" latinLnBrk="0" hangingPunct="1"/>
            <a:r>
              <a:rPr lang="et-EE"/>
              <a:t>Viies tase</a:t>
            </a:r>
            <a:endParaRPr kumimoji="0" lang="en-US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t-EE"/>
              <a:t>Muutke teksti laade</a:t>
            </a:r>
          </a:p>
          <a:p>
            <a:pPr lvl="1" eaLnBrk="1" latinLnBrk="0" hangingPunct="1"/>
            <a:r>
              <a:rPr lang="et-EE"/>
              <a:t>Teine tase</a:t>
            </a:r>
          </a:p>
          <a:p>
            <a:pPr lvl="2" eaLnBrk="1" latinLnBrk="0" hangingPunct="1"/>
            <a:r>
              <a:rPr lang="et-EE"/>
              <a:t>Kolmas tase</a:t>
            </a:r>
          </a:p>
          <a:p>
            <a:pPr lvl="3" eaLnBrk="1" latinLnBrk="0" hangingPunct="1"/>
            <a:r>
              <a:rPr lang="et-EE"/>
              <a:t>Neljas tase</a:t>
            </a:r>
          </a:p>
          <a:p>
            <a:pPr lvl="4" eaLnBrk="1" latinLnBrk="0" hangingPunct="1"/>
            <a:r>
              <a:rPr lang="et-EE"/>
              <a:t>Viies tase</a:t>
            </a:r>
            <a:endParaRPr kumimoji="0"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t-EE"/>
              <a:t>Muutke teksti laade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t-EE"/>
              <a:t>Muutke teksti laade</a:t>
            </a:r>
          </a:p>
        </p:txBody>
      </p:sp>
      <p:sp>
        <p:nvSpPr>
          <p:cNvPr id="5" name="Sisu kohatäid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t-EE"/>
              <a:t>Muutke teksti laade</a:t>
            </a:r>
          </a:p>
          <a:p>
            <a:pPr lvl="1" eaLnBrk="1" latinLnBrk="0" hangingPunct="1"/>
            <a:r>
              <a:rPr lang="et-EE"/>
              <a:t>Teine tase</a:t>
            </a:r>
          </a:p>
          <a:p>
            <a:pPr lvl="2" eaLnBrk="1" latinLnBrk="0" hangingPunct="1"/>
            <a:r>
              <a:rPr lang="et-EE"/>
              <a:t>Kolmas tase</a:t>
            </a:r>
          </a:p>
          <a:p>
            <a:pPr lvl="3" eaLnBrk="1" latinLnBrk="0" hangingPunct="1"/>
            <a:r>
              <a:rPr lang="et-EE"/>
              <a:t>Neljas tase</a:t>
            </a:r>
          </a:p>
          <a:p>
            <a:pPr lvl="4" eaLnBrk="1" latinLnBrk="0" hangingPunct="1"/>
            <a:r>
              <a:rPr lang="et-EE"/>
              <a:t>Viies tase</a:t>
            </a:r>
            <a:endParaRPr kumimoji="0" lang="en-US"/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t-EE"/>
              <a:t>Muutke teksti laade</a:t>
            </a:r>
          </a:p>
          <a:p>
            <a:pPr lvl="1" eaLnBrk="1" latinLnBrk="0" hangingPunct="1"/>
            <a:r>
              <a:rPr lang="et-EE"/>
              <a:t>Teine tase</a:t>
            </a:r>
          </a:p>
          <a:p>
            <a:pPr lvl="2" eaLnBrk="1" latinLnBrk="0" hangingPunct="1"/>
            <a:r>
              <a:rPr lang="et-EE"/>
              <a:t>Kolmas tase</a:t>
            </a:r>
          </a:p>
          <a:p>
            <a:pPr lvl="3" eaLnBrk="1" latinLnBrk="0" hangingPunct="1"/>
            <a:r>
              <a:rPr lang="et-EE"/>
              <a:t>Neljas tase</a:t>
            </a:r>
          </a:p>
          <a:p>
            <a:pPr lvl="4" eaLnBrk="1" latinLnBrk="0" hangingPunct="1"/>
            <a:r>
              <a:rPr lang="et-EE"/>
              <a:t>Viies tase</a:t>
            </a:r>
            <a:endParaRPr kumimoji="0" lang="en-US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t-EE"/>
              <a:t>Muutke teksti laade</a:t>
            </a:r>
          </a:p>
          <a:p>
            <a:pPr lvl="1" eaLnBrk="1" latinLnBrk="0" hangingPunct="1"/>
            <a:r>
              <a:rPr lang="et-EE"/>
              <a:t>Teine tase</a:t>
            </a:r>
          </a:p>
          <a:p>
            <a:pPr lvl="2" eaLnBrk="1" latinLnBrk="0" hangingPunct="1"/>
            <a:r>
              <a:rPr lang="et-EE"/>
              <a:t>Kolmas tase</a:t>
            </a:r>
          </a:p>
          <a:p>
            <a:pPr lvl="3" eaLnBrk="1" latinLnBrk="0" hangingPunct="1"/>
            <a:r>
              <a:rPr lang="et-EE"/>
              <a:t>Neljas tase</a:t>
            </a:r>
          </a:p>
          <a:p>
            <a:pPr lvl="4" eaLnBrk="1" latinLnBrk="0" hangingPunct="1"/>
            <a:r>
              <a:rPr lang="et-EE"/>
              <a:t>Viies tase</a:t>
            </a:r>
            <a:endParaRPr kumimoji="0"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ldiallkirjaga pil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stküli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istküli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Pildi kohatäid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t-EE"/>
              <a:t>Pildi lisamiseks klõpsake ikooni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stküli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ealkirja kohatäid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t-EE"/>
              <a:t>Muutke tiitli laadi</a:t>
            </a:r>
            <a:endParaRPr kumimoji="0" lang="en-US"/>
          </a:p>
        </p:txBody>
      </p:sp>
      <p:sp>
        <p:nvSpPr>
          <p:cNvPr id="31" name="Teksti kohatäid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t-EE"/>
              <a:t>Muutke teksti laade</a:t>
            </a:r>
          </a:p>
          <a:p>
            <a:pPr lvl="1" eaLnBrk="1" latinLnBrk="0" hangingPunct="1"/>
            <a:r>
              <a:rPr kumimoji="0" lang="et-EE"/>
              <a:t>Teine tase</a:t>
            </a:r>
          </a:p>
          <a:p>
            <a:pPr lvl="2" eaLnBrk="1" latinLnBrk="0" hangingPunct="1"/>
            <a:r>
              <a:rPr kumimoji="0" lang="et-EE"/>
              <a:t>Kolmas tase</a:t>
            </a:r>
          </a:p>
          <a:p>
            <a:pPr lvl="3" eaLnBrk="1" latinLnBrk="0" hangingPunct="1"/>
            <a:r>
              <a:rPr kumimoji="0" lang="et-EE"/>
              <a:t>Neljas tase</a:t>
            </a:r>
          </a:p>
          <a:p>
            <a:pPr lvl="4" eaLnBrk="1" latinLnBrk="0" hangingPunct="1"/>
            <a:r>
              <a:rPr kumimoji="0" lang="et-EE"/>
              <a:t>Viies tase</a:t>
            </a:r>
            <a:endParaRPr kumimoji="0" lang="en-US"/>
          </a:p>
        </p:txBody>
      </p:sp>
      <p:sp>
        <p:nvSpPr>
          <p:cNvPr id="27" name="Kuupäeva kohatäid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25720F3-B773-42F9-8E57-C4C311C798C4}" type="datetimeFigureOut">
              <a:rPr lang="et-EE" smtClean="0"/>
              <a:t>18.09.2023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t-EE"/>
          </a:p>
        </p:txBody>
      </p:sp>
      <p:sp>
        <p:nvSpPr>
          <p:cNvPr id="16" name="Slaidinumbri kohatäid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F0CD54F-1C2C-4D31-8F78-3247C25CAE99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78000"/>
                <a:satMod val="220000"/>
              </a:schemeClr>
            </a:gs>
            <a:gs pos="100000">
              <a:schemeClr val="bg1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Pilt, millel on kujutatud kaart, tekst, Atlas&#10;&#10;Kirjeldus on genereeritud automaatselt">
            <a:extLst>
              <a:ext uri="{FF2B5EF4-FFF2-40B4-BE49-F238E27FC236}">
                <a16:creationId xmlns:a16="http://schemas.microsoft.com/office/drawing/2014/main" id="{BE552267-1020-29CE-2B12-CD59C661F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9" y="2172817"/>
            <a:ext cx="5604462" cy="3600400"/>
          </a:xfrm>
          <a:prstGeom prst="rect">
            <a:avLst/>
          </a:prstGeom>
          <a:effectLst>
            <a:outerShdw blurRad="1016000" dist="50800" dir="5400000" algn="ctr" rotWithShape="0">
              <a:srgbClr val="000000"/>
            </a:outerShdw>
            <a:softEdge rad="381000"/>
          </a:effectLst>
        </p:spPr>
      </p:pic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3923928" y="188640"/>
            <a:ext cx="4752528" cy="4824536"/>
          </a:xfrm>
        </p:spPr>
        <p:txBody>
          <a:bodyPr>
            <a:normAutofit/>
          </a:bodyPr>
          <a:lstStyle/>
          <a:p>
            <a:r>
              <a:rPr lang="et-EE" sz="3600"/>
              <a:t>Üldplaneeringu ja keskkonnamõju strateegilise hindamise aruande eelnõu avaliku väljapaneku tulemuste avalik arutelu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5940152" y="5008411"/>
            <a:ext cx="2664296" cy="1512168"/>
          </a:xfrm>
        </p:spPr>
        <p:txBody>
          <a:bodyPr>
            <a:normAutofit/>
          </a:bodyPr>
          <a:lstStyle/>
          <a:p>
            <a:endParaRPr lang="et-EE" sz="2000" dirty="0">
              <a:solidFill>
                <a:schemeClr val="bg1"/>
              </a:solidFill>
            </a:endParaRPr>
          </a:p>
          <a:p>
            <a:r>
              <a:rPr lang="et-EE" sz="2000" dirty="0">
                <a:solidFill>
                  <a:schemeClr val="bg1"/>
                </a:solidFill>
              </a:rPr>
              <a:t>18.09.2023 kell 17:00</a:t>
            </a:r>
          </a:p>
          <a:p>
            <a:r>
              <a:rPr lang="et-EE" sz="2000">
                <a:solidFill>
                  <a:schemeClr val="bg1"/>
                </a:solidFill>
              </a:rPr>
              <a:t>19.09.2023 kell 12:00 Luunja kultuurimajas</a:t>
            </a:r>
            <a:endParaRPr lang="et-EE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170" y="6525344"/>
            <a:ext cx="1913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>
                <a:solidFill>
                  <a:schemeClr val="bg1"/>
                </a:solidFill>
              </a:rPr>
              <a:t>LUUNJA VALLAVALITSUS</a:t>
            </a:r>
          </a:p>
        </p:txBody>
      </p:sp>
      <p:pic>
        <p:nvPicPr>
          <p:cNvPr id="11" name="Pilt 10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F367A6EA-9415-8965-B445-3669E1F3D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2" y="5877272"/>
            <a:ext cx="710702" cy="864096"/>
          </a:xfrm>
          <a:prstGeom prst="rect">
            <a:avLst/>
          </a:prstGeom>
        </p:spPr>
      </p:pic>
      <p:pic>
        <p:nvPicPr>
          <p:cNvPr id="13" name="Pilt 12" descr="Pilt, millel on kujutatud logo, Font, Graafika, graafiline disain&#10;&#10;Kirjeldus on genereeritud automaatselt">
            <a:extLst>
              <a:ext uri="{FF2B5EF4-FFF2-40B4-BE49-F238E27FC236}">
                <a16:creationId xmlns:a16="http://schemas.microsoft.com/office/drawing/2014/main" id="{0835F2CA-A3B4-00DF-4008-CFF58C5BD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0" y="5927161"/>
            <a:ext cx="1584176" cy="452622"/>
          </a:xfrm>
          <a:prstGeom prst="rect">
            <a:avLst/>
          </a:prstGeom>
          <a:effectLst>
            <a:outerShdw blurRad="1193800" dist="50800" dir="5400000" algn="ctr" rotWithShape="0">
              <a:srgbClr val="000000">
                <a:alpha val="6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63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25BBC84-4B27-A27E-8128-F8589AB7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/>
              <a:t>Maakasutuse juhtotstarve</a:t>
            </a:r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C591F56-4A30-3B88-E060-491ADC9C8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C96A1-9B0C-9A77-6814-8B38494F9104}"/>
              </a:ext>
            </a:extLst>
          </p:cNvPr>
          <p:cNvSpPr txBox="1"/>
          <p:nvPr/>
        </p:nvSpPr>
        <p:spPr>
          <a:xfrm>
            <a:off x="457200" y="1628800"/>
            <a:ext cx="7499176" cy="504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Üldplaneeringuga on määratud maa-aladele </a:t>
            </a:r>
            <a:r>
              <a:rPr lang="et-EE" sz="2000" b="1" dirty="0"/>
              <a:t>maakasutuse juhtotstarve</a:t>
            </a:r>
            <a:r>
              <a:rPr lang="et-EE" sz="2000" dirty="0"/>
              <a:t>, mis annab edaspidise maakasutuse põhisuuna;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juhtotstarve on enamasti määratud tiheasutusaladel;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maa-alale võib anda </a:t>
            </a:r>
            <a:r>
              <a:rPr lang="et-EE" sz="2000" b="1" dirty="0" err="1"/>
              <a:t>kõrvalotstarbe</a:t>
            </a:r>
            <a:r>
              <a:rPr lang="et-EE" sz="2000" b="1" dirty="0"/>
              <a:t> kuni 45% </a:t>
            </a:r>
            <a:r>
              <a:rPr lang="et-EE" sz="2000" dirty="0"/>
              <a:t>ulatuses;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 err="1"/>
              <a:t>kõrvalotstarbe</a:t>
            </a:r>
            <a:r>
              <a:rPr lang="et-EE" sz="2000" dirty="0"/>
              <a:t> määramine on lubatud, kui see ei too kaasa liigset müra, lõhna, tolmu, vibratsiooni ning parkimine lahendatakse oma katastriüksusel;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maakasutuse juhtotstarbega maa-ala piirid maakasutusplaanil on üldplaneeringu üldistusastmest tulenevalt </a:t>
            </a:r>
            <a:r>
              <a:rPr lang="et-EE" sz="2000" b="1" dirty="0"/>
              <a:t>ligikaudsed</a:t>
            </a:r>
            <a:r>
              <a:rPr lang="et-EE" sz="2000" dirty="0"/>
              <a:t>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praegust katastriüksuste </a:t>
            </a:r>
            <a:r>
              <a:rPr lang="et-EE" sz="2000" b="1" dirty="0"/>
              <a:t>maa-alade sihtotstarvet ja funktsiooni ei muudeta,</a:t>
            </a:r>
            <a:r>
              <a:rPr lang="et-EE" sz="2000" dirty="0"/>
              <a:t> maaomanik saab katastriüksuse maa-ala kasutada praegusel sihtotstarbel ja funktsioonil seni, kuni ta seda soovib.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t-EE" sz="2000" dirty="0"/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t-EE" sz="1900" dirty="0"/>
          </a:p>
        </p:txBody>
      </p:sp>
    </p:spTree>
    <p:extLst>
      <p:ext uri="{BB962C8B-B14F-4D97-AF65-F5344CB8AC3E}">
        <p14:creationId xmlns:p14="http://schemas.microsoft.com/office/powerpoint/2010/main" val="3746571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25BBC84-4B27-A27E-8128-F8589AB7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80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t-EE"/>
              <a:t>Üldised maakasutus- ja ehitustingimused</a:t>
            </a:r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C591F56-4A30-3B88-E060-491ADC9C8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C96A1-9B0C-9A77-6814-8B38494F9104}"/>
              </a:ext>
            </a:extLst>
          </p:cNvPr>
          <p:cNvSpPr txBox="1"/>
          <p:nvPr/>
        </p:nvSpPr>
        <p:spPr>
          <a:xfrm>
            <a:off x="436240" y="1916832"/>
            <a:ext cx="7499176" cy="34948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1900" dirty="0"/>
              <a:t>Hooneid (kaasa arvatud kuni 20 m</a:t>
            </a:r>
            <a:r>
              <a:rPr lang="et-EE" sz="2000" dirty="0"/>
              <a:t>²</a:t>
            </a:r>
            <a:r>
              <a:rPr lang="et-EE" sz="1900" dirty="0"/>
              <a:t> ehitisealuse pindalaga hooned) ning küttekoldega (korstnaga) või muu tule tegemisega seotud rajatisi ei tohi ehitada lähemale kui 4 m katastriüksuse piirist;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1900" dirty="0"/>
              <a:t>igasuguste ehitiste (sh ka piirete) rajamisel, juurdeehituste ja abihoonete kavandamisel tuleb arvestada ümbritseva keskkonna arhitektuurilist struktuuri (hoonestusjoon, kõrgused, mahud, materjalid, piirdeaiad, katusekalded, aknad jne);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1900" dirty="0"/>
              <a:t>parkimine tuleb lahendada omal katastriüksusel;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1900" dirty="0"/>
              <a:t>säilitada ja kasutada maastikukujunduses ja haljastuses võimalikult palju olemasolevat, tervet ja elujõulist kõrghaljastust.</a:t>
            </a:r>
          </a:p>
        </p:txBody>
      </p:sp>
    </p:spTree>
    <p:extLst>
      <p:ext uri="{BB962C8B-B14F-4D97-AF65-F5344CB8AC3E}">
        <p14:creationId xmlns:p14="http://schemas.microsoft.com/office/powerpoint/2010/main" val="3841033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25BBC84-4B27-A27E-8128-F8589AB7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04" y="116632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et-EE"/>
              <a:t>Maakasutuse juhtotstarvete olulisemad tingimused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15248EB-860F-0782-FFBA-DEEA80CD5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10963"/>
              </p:ext>
            </p:extLst>
          </p:nvPr>
        </p:nvGraphicFramePr>
        <p:xfrm>
          <a:off x="78783" y="1300789"/>
          <a:ext cx="8919613" cy="5010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473">
                  <a:extLst>
                    <a:ext uri="{9D8B030D-6E8A-4147-A177-3AD203B41FA5}">
                      <a16:colId xmlns:a16="http://schemas.microsoft.com/office/drawing/2014/main" val="2164113769"/>
                    </a:ext>
                  </a:extLst>
                </a:gridCol>
                <a:gridCol w="2437823">
                  <a:extLst>
                    <a:ext uri="{9D8B030D-6E8A-4147-A177-3AD203B41FA5}">
                      <a16:colId xmlns:a16="http://schemas.microsoft.com/office/drawing/2014/main" val="2256303614"/>
                    </a:ext>
                  </a:extLst>
                </a:gridCol>
                <a:gridCol w="2158328">
                  <a:extLst>
                    <a:ext uri="{9D8B030D-6E8A-4147-A177-3AD203B41FA5}">
                      <a16:colId xmlns:a16="http://schemas.microsoft.com/office/drawing/2014/main" val="218626123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922799505"/>
                    </a:ext>
                  </a:extLst>
                </a:gridCol>
                <a:gridCol w="1646805">
                  <a:extLst>
                    <a:ext uri="{9D8B030D-6E8A-4147-A177-3AD203B41FA5}">
                      <a16:colId xmlns:a16="http://schemas.microsoft.com/office/drawing/2014/main" val="1320033553"/>
                    </a:ext>
                  </a:extLst>
                </a:gridCol>
              </a:tblGrid>
              <a:tr h="554001">
                <a:tc>
                  <a:txBody>
                    <a:bodyPr/>
                    <a:lstStyle/>
                    <a:p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/>
                        <a:t>Väike-elamu maa-ala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/>
                        <a:t>Korterelamu maa-ala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Äri maa-ala</a:t>
                      </a:r>
                      <a:endParaRPr lang="et-EE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Tootmise maa-ala</a:t>
                      </a:r>
                      <a:endParaRPr lang="et-EE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52785"/>
                  </a:ext>
                </a:extLst>
              </a:tr>
              <a:tr h="1720320">
                <a:tc>
                  <a:txBody>
                    <a:bodyPr/>
                    <a:lstStyle/>
                    <a:p>
                      <a:r>
                        <a:rPr lang="et-EE" sz="1600" b="1">
                          <a:solidFill>
                            <a:schemeClr val="bg1"/>
                          </a:solidFill>
                        </a:rPr>
                        <a:t>Kü min suurus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600" b="1"/>
                        <a:t>Ühepereelamu:</a:t>
                      </a:r>
                      <a:r>
                        <a:rPr lang="et-EE" sz="1600"/>
                        <a:t>1 500 m²;</a:t>
                      </a:r>
                    </a:p>
                    <a:p>
                      <a:r>
                        <a:rPr lang="et-EE" sz="1600" b="1"/>
                        <a:t>Paariselamu: </a:t>
                      </a:r>
                      <a:r>
                        <a:rPr lang="et-EE" sz="1600"/>
                        <a:t>1 200 m² ühe sektsiooni kohta;</a:t>
                      </a:r>
                    </a:p>
                    <a:p>
                      <a:r>
                        <a:rPr lang="et-EE" sz="1600" b="1"/>
                        <a:t>Ridaelamu: </a:t>
                      </a:r>
                      <a:r>
                        <a:rPr lang="et-EE" sz="1600"/>
                        <a:t>600 m² ühe boksi kohta (max 4 boksi)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b="1"/>
                        <a:t>Korterelamu: </a:t>
                      </a:r>
                      <a:r>
                        <a:rPr lang="et-EE" sz="1600"/>
                        <a:t>2 000 m²+koormusindeks  min 250;</a:t>
                      </a:r>
                    </a:p>
                    <a:p>
                      <a:r>
                        <a:rPr lang="et-EE" sz="1600" b="1"/>
                        <a:t>Ridaelamu: </a:t>
                      </a:r>
                      <a:r>
                        <a:rPr lang="et-EE" sz="1600"/>
                        <a:t>400 m² boksi kohta (max 8 boksi)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b="1"/>
                        <a:t>Tiheasustuses: </a:t>
                      </a:r>
                      <a:r>
                        <a:rPr lang="et-EE" sz="1600"/>
                        <a:t>1 500 m²</a:t>
                      </a:r>
                    </a:p>
                    <a:p>
                      <a:r>
                        <a:rPr kumimoji="0"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Hajaasustuse</a:t>
                      </a:r>
                      <a:r>
                        <a:rPr kumimoji="0" lang="et-EE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s:</a:t>
                      </a:r>
                      <a:r>
                        <a:rPr kumimoji="0"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t-EE" sz="16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piisavalt suur,</a:t>
                      </a:r>
                      <a:r>
                        <a:rPr kumimoji="0" lang="et-EE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mitte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vähem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kui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5000 m²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b="1"/>
                        <a:t>Tiheasustuses: </a:t>
                      </a:r>
                      <a:r>
                        <a:rPr lang="et-EE" sz="1600"/>
                        <a:t>1 500 m²</a:t>
                      </a:r>
                    </a:p>
                    <a:p>
                      <a:r>
                        <a:rPr kumimoji="0"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Hajaasustuses</a:t>
                      </a:r>
                      <a:r>
                        <a:rPr kumimoji="0" lang="et-EE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piisavalt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suur</a:t>
                      </a:r>
                      <a:endParaRPr lang="et-E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050532"/>
                  </a:ext>
                </a:extLst>
              </a:tr>
              <a:tr h="1078943">
                <a:tc>
                  <a:txBody>
                    <a:bodyPr/>
                    <a:lstStyle/>
                    <a:p>
                      <a:r>
                        <a:rPr lang="et-EE" sz="1600" b="1">
                          <a:solidFill>
                            <a:schemeClr val="bg1"/>
                          </a:solidFill>
                        </a:rPr>
                        <a:t>Kü täis-ehituse protsent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60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b="1"/>
                        <a:t>Tiheasustuses: </a:t>
                      </a:r>
                      <a:r>
                        <a:rPr lang="et-EE" sz="1600"/>
                        <a:t>40%;</a:t>
                      </a:r>
                    </a:p>
                    <a:p>
                      <a:r>
                        <a:rPr lang="et-EE" sz="1600" b="1"/>
                        <a:t>Hajaasustuses: </a:t>
                      </a:r>
                      <a:r>
                        <a:rPr lang="et-EE" sz="160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endParaRPr lang="et-E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687202"/>
                  </a:ext>
                </a:extLst>
              </a:tr>
              <a:tr h="118206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t-EE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Põhi-hoone max kõrgus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korrust ja kuni 9 m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/>
                        <a:t>4 korrust</a:t>
                      </a:r>
                      <a:r>
                        <a:rPr lang="et-EE" sz="1600"/>
                        <a:t> ja kuni</a:t>
                      </a:r>
                      <a:r>
                        <a:rPr lang="fi-FI" sz="1600"/>
                        <a:t> 15 m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b="1"/>
                        <a:t>Tiheasustuses: </a:t>
                      </a:r>
                      <a:r>
                        <a:rPr lang="fi-FI" sz="1600"/>
                        <a:t>4 korrust ja 15 m; </a:t>
                      </a:r>
                    </a:p>
                    <a:p>
                      <a:r>
                        <a:rPr lang="et-EE" sz="1600" b="1"/>
                        <a:t>Hajaasustuses: </a:t>
                      </a:r>
                      <a:r>
                        <a:rPr lang="fi-FI" sz="1600"/>
                        <a:t>3 korrust ja 12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korrust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ja </a:t>
                      </a:r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kuni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 m</a:t>
                      </a:r>
                      <a:endParaRPr lang="et-E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80193"/>
                  </a:ext>
                </a:extLst>
              </a:tr>
            </a:tbl>
          </a:graphicData>
        </a:graphic>
      </p:graphicFrame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C591F56-4A30-3B88-E060-491ADC9C8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31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04428" y="29642"/>
            <a:ext cx="7239000" cy="782960"/>
          </a:xfrm>
        </p:spPr>
        <p:txBody>
          <a:bodyPr>
            <a:normAutofit/>
          </a:bodyPr>
          <a:lstStyle/>
          <a:p>
            <a:r>
              <a:rPr lang="et-EE" sz="3400"/>
              <a:t>Hajaasustuse jagunemine</a:t>
            </a:r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C41A95C6-09F3-A15F-401F-CA591537B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D267B-4FE6-7F32-C3CD-A8775005B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8" y="980728"/>
            <a:ext cx="7741840" cy="547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16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04428" y="404664"/>
            <a:ext cx="7239000" cy="782960"/>
          </a:xfrm>
        </p:spPr>
        <p:txBody>
          <a:bodyPr>
            <a:normAutofit fontScale="90000"/>
          </a:bodyPr>
          <a:lstStyle/>
          <a:p>
            <a:r>
              <a:rPr lang="et-EE" sz="3400"/>
              <a:t>Hajaasustuses UUE Eluhoone rajamise tingimused</a:t>
            </a:r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C41A95C6-09F3-A15F-401F-CA591537B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7C6EB-392F-77A4-3D4F-EA2BB08066CD}"/>
              </a:ext>
            </a:extLst>
          </p:cNvPr>
          <p:cNvSpPr txBox="1"/>
          <p:nvPr/>
        </p:nvSpPr>
        <p:spPr>
          <a:xfrm>
            <a:off x="304428" y="1340768"/>
            <a:ext cx="7344816" cy="383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n-US" sz="1900" err="1"/>
              <a:t>Üldplaneeringu</a:t>
            </a:r>
            <a:r>
              <a:rPr lang="en-US" sz="1900"/>
              <a:t> </a:t>
            </a:r>
            <a:r>
              <a:rPr lang="en-US" sz="1900" err="1"/>
              <a:t>lahenduses</a:t>
            </a:r>
            <a:r>
              <a:rPr lang="en-US" sz="1900"/>
              <a:t> </a:t>
            </a:r>
            <a:r>
              <a:rPr lang="en-US" sz="1900" err="1"/>
              <a:t>jagatakse</a:t>
            </a:r>
            <a:r>
              <a:rPr lang="en-US" sz="1900"/>
              <a:t> </a:t>
            </a:r>
            <a:r>
              <a:rPr lang="en-US" sz="1900" err="1"/>
              <a:t>Luunja</a:t>
            </a:r>
            <a:r>
              <a:rPr lang="en-US" sz="1900"/>
              <a:t> </a:t>
            </a:r>
            <a:r>
              <a:rPr lang="en-US" sz="1900" err="1"/>
              <a:t>valla</a:t>
            </a:r>
            <a:r>
              <a:rPr lang="en-US" sz="1900"/>
              <a:t> </a:t>
            </a:r>
            <a:r>
              <a:rPr lang="en-US" sz="1900" err="1"/>
              <a:t>hajaasustusala</a:t>
            </a:r>
            <a:r>
              <a:rPr lang="en-US" sz="1900"/>
              <a:t> </a:t>
            </a:r>
            <a:r>
              <a:rPr lang="en-US" sz="1900" err="1"/>
              <a:t>kolmeks</a:t>
            </a:r>
            <a:r>
              <a:rPr lang="en-US" sz="1900"/>
              <a:t> </a:t>
            </a:r>
            <a:r>
              <a:rPr lang="en-US" sz="1900" err="1"/>
              <a:t>piirkonnaks</a:t>
            </a:r>
            <a:r>
              <a:rPr lang="en-US" sz="1900"/>
              <a:t>, </a:t>
            </a:r>
            <a:r>
              <a:rPr lang="en-US" sz="1900" err="1"/>
              <a:t>kus</a:t>
            </a:r>
            <a:r>
              <a:rPr lang="en-US" sz="1900"/>
              <a:t> </a:t>
            </a:r>
            <a:r>
              <a:rPr lang="en-US" sz="1900" err="1"/>
              <a:t>kehtivad</a:t>
            </a:r>
            <a:r>
              <a:rPr lang="en-US" sz="1900"/>
              <a:t> </a:t>
            </a:r>
            <a:r>
              <a:rPr lang="en-US" sz="1900" err="1"/>
              <a:t>erinevad</a:t>
            </a:r>
            <a:r>
              <a:rPr lang="en-US" sz="1900"/>
              <a:t> </a:t>
            </a:r>
            <a:r>
              <a:rPr lang="en-US" sz="1900" err="1"/>
              <a:t>tingimused</a:t>
            </a:r>
            <a:r>
              <a:rPr lang="en-US" sz="1900"/>
              <a:t> </a:t>
            </a:r>
            <a:r>
              <a:rPr lang="en-US" sz="1900" b="1" u="sng" err="1"/>
              <a:t>uue</a:t>
            </a:r>
            <a:r>
              <a:rPr lang="en-US" sz="1900" b="1" u="sng"/>
              <a:t> </a:t>
            </a:r>
            <a:r>
              <a:rPr lang="en-US" sz="1900" b="1" u="sng" err="1"/>
              <a:t>eluhoone</a:t>
            </a:r>
            <a:r>
              <a:rPr lang="en-US" sz="1900"/>
              <a:t> </a:t>
            </a:r>
            <a:r>
              <a:rPr lang="en-US" sz="1900" err="1"/>
              <a:t>kavandamisele</a:t>
            </a:r>
            <a:r>
              <a:rPr lang="en-US" sz="1900"/>
              <a:t>: </a:t>
            </a:r>
            <a:endParaRPr lang="et-EE" sz="1900"/>
          </a:p>
          <a:p>
            <a:pPr marL="714375" lvl="1" indent="-26670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" panose="05000000000000000000" pitchFamily="2" charset="2"/>
              <a:buChar char="v"/>
            </a:pPr>
            <a:r>
              <a:rPr lang="et-EE" sz="1900" b="1"/>
              <a:t>väärtusliku maastiku Emajõgi Luunjast Kastreni piirkond. </a:t>
            </a:r>
            <a:r>
              <a:rPr lang="et-EE" sz="1900"/>
              <a:t>Emajõgi Luunjast Kastreni on maakondliku tähtsusega väärtuslik maastik;</a:t>
            </a:r>
          </a:p>
          <a:p>
            <a:pPr marL="714375" lvl="1" indent="-26670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" panose="05000000000000000000" pitchFamily="2" charset="2"/>
              <a:buChar char="v"/>
            </a:pPr>
            <a:r>
              <a:rPr lang="et-EE" sz="1900" b="1"/>
              <a:t>Tartu linnaümbruse lähiala piirkond</a:t>
            </a:r>
            <a:r>
              <a:rPr lang="et-EE" sz="1900"/>
              <a:t>. Tegemist on aladega, kus ajaloolistes hajaasustusega külades on struktuuri muudatused olnud ulatuslikud; </a:t>
            </a:r>
          </a:p>
          <a:p>
            <a:pPr marL="714375" lvl="1" indent="-26670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" panose="05000000000000000000" pitchFamily="2" charset="2"/>
              <a:buChar char="v"/>
            </a:pPr>
            <a:r>
              <a:rPr lang="et-EE" sz="1900" b="1"/>
              <a:t>ajalooline hajaasustuse piirkond. </a:t>
            </a:r>
            <a:r>
              <a:rPr lang="et-EE" sz="1900"/>
              <a:t>Tegemist on aladega, kus ajaloolised hajaasustusega külad on oma struktuuri tänaseni pigem maastikuliselt hästi eristuvalt säilitanud.</a:t>
            </a:r>
          </a:p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519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01599" y="385006"/>
            <a:ext cx="7239000" cy="782960"/>
          </a:xfrm>
        </p:spPr>
        <p:txBody>
          <a:bodyPr>
            <a:normAutofit fontScale="90000"/>
          </a:bodyPr>
          <a:lstStyle/>
          <a:p>
            <a:r>
              <a:rPr lang="et-EE" sz="3400"/>
              <a:t>Hajaasustuses UUE Eluhoone rajamise tingimused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010B94D4-5C41-3290-6C09-4CAA86888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342314"/>
              </p:ext>
            </p:extLst>
          </p:nvPr>
        </p:nvGraphicFramePr>
        <p:xfrm>
          <a:off x="301599" y="1340768"/>
          <a:ext cx="8370168" cy="5404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448">
                  <a:extLst>
                    <a:ext uri="{9D8B030D-6E8A-4147-A177-3AD203B41FA5}">
                      <a16:colId xmlns:a16="http://schemas.microsoft.com/office/drawing/2014/main" val="2164113769"/>
                    </a:ext>
                  </a:extLst>
                </a:gridCol>
                <a:gridCol w="2422257">
                  <a:extLst>
                    <a:ext uri="{9D8B030D-6E8A-4147-A177-3AD203B41FA5}">
                      <a16:colId xmlns:a16="http://schemas.microsoft.com/office/drawing/2014/main" val="2256303614"/>
                    </a:ext>
                  </a:extLst>
                </a:gridCol>
                <a:gridCol w="2290084">
                  <a:extLst>
                    <a:ext uri="{9D8B030D-6E8A-4147-A177-3AD203B41FA5}">
                      <a16:colId xmlns:a16="http://schemas.microsoft.com/office/drawing/2014/main" val="2186261239"/>
                    </a:ext>
                  </a:extLst>
                </a:gridCol>
                <a:gridCol w="2483379">
                  <a:extLst>
                    <a:ext uri="{9D8B030D-6E8A-4147-A177-3AD203B41FA5}">
                      <a16:colId xmlns:a16="http://schemas.microsoft.com/office/drawing/2014/main" val="2922799505"/>
                    </a:ext>
                  </a:extLst>
                </a:gridCol>
              </a:tblGrid>
              <a:tr h="641606">
                <a:tc>
                  <a:txBody>
                    <a:bodyPr/>
                    <a:lstStyle/>
                    <a:p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Tartu </a:t>
                      </a:r>
                      <a:r>
                        <a:rPr kumimoji="0" lang="en-US" sz="16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linnaümbruse</a:t>
                      </a:r>
                      <a:r>
                        <a:rPr kumimoji="0"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lähiala</a:t>
                      </a: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Ajalooli</a:t>
                      </a:r>
                      <a:r>
                        <a:rPr kumimoji="0" lang="et-EE" sz="16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kumimoji="0"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hajaasustus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t-EE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VM </a:t>
                      </a:r>
                      <a:r>
                        <a:rPr kumimoji="0" lang="en-US" sz="16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Emajõgi</a:t>
                      </a:r>
                      <a:r>
                        <a:rPr kumimoji="0"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Luunjast</a:t>
                      </a:r>
                      <a:r>
                        <a:rPr kumimoji="0"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kern="120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Kastreni</a:t>
                      </a:r>
                      <a:r>
                        <a:rPr lang="en-US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t-E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52785"/>
                  </a:ext>
                </a:extLst>
              </a:tr>
              <a:tr h="1849339">
                <a:tc>
                  <a:txBody>
                    <a:bodyPr/>
                    <a:lstStyle/>
                    <a:p>
                      <a:r>
                        <a:rPr lang="et-EE" sz="1600" b="1">
                          <a:solidFill>
                            <a:schemeClr val="bg1"/>
                          </a:solidFill>
                        </a:rPr>
                        <a:t>Lubatud tegevus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t-EE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en-US" sz="1600" b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ksik</a:t>
                      </a:r>
                      <a:r>
                        <a:rPr kumimoji="0"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ja </a:t>
                      </a:r>
                      <a:r>
                        <a:rPr kumimoji="0" lang="en-US" sz="1600" b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paariselamu</a:t>
                      </a:r>
                      <a:r>
                        <a:rPr kumimoji="0" lang="et-EE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(põhjendatud erandlikel juhtudel on KOV kaalutlusotsusel lubatud </a:t>
                      </a:r>
                      <a:r>
                        <a:rPr kumimoji="0" lang="et-EE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hajaasustusse</a:t>
                      </a:r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ka korter- või ridaelamu kavandamine)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b="1"/>
                        <a:t>Üksikelamud (</a:t>
                      </a:r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paaris-, rida- ja korterelamuid ei ole lubatud kavandada</a:t>
                      </a:r>
                      <a:r>
                        <a:rPr lang="et-EE" sz="1600" b="1"/>
                        <a:t>)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b="1"/>
                        <a:t>Üksikelamud (</a:t>
                      </a:r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paaris-, rida- ja korterelamuid ei ole lubatud kavandada</a:t>
                      </a:r>
                      <a:r>
                        <a:rPr lang="et-EE" sz="1600" b="1"/>
                        <a:t>)</a:t>
                      </a:r>
                      <a:endParaRPr lang="et-EE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050532"/>
                  </a:ext>
                </a:extLst>
              </a:tr>
              <a:tr h="1358692">
                <a:tc>
                  <a:txBody>
                    <a:bodyPr/>
                    <a:lstStyle/>
                    <a:p>
                      <a:r>
                        <a:rPr lang="et-EE" sz="1600" b="1" err="1">
                          <a:solidFill>
                            <a:schemeClr val="bg1"/>
                          </a:solidFill>
                        </a:rPr>
                        <a:t>Kü</a:t>
                      </a:r>
                      <a:r>
                        <a:rPr lang="et-EE" sz="1600" b="1">
                          <a:solidFill>
                            <a:schemeClr val="bg1"/>
                          </a:solidFill>
                        </a:rPr>
                        <a:t> min suurus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iisavalt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suur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kuid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mitte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väiksem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kui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5000 m²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iisavalt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suur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b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vanad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talukohad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hoonegruppide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õuede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vahekaugus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üldiselt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250 m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600" b="0"/>
                        <a:t>Piisavalt suur,</a:t>
                      </a:r>
                      <a:br>
                        <a:rPr lang="et-EE" sz="1600" b="0"/>
                      </a:br>
                      <a:r>
                        <a:rPr lang="et-EE" sz="1600" b="0"/>
                        <a:t>vanad talukohad,</a:t>
                      </a:r>
                    </a:p>
                    <a:p>
                      <a:pPr lvl="0">
                        <a:buNone/>
                      </a:pPr>
                      <a:r>
                        <a:rPr lang="et-EE" sz="1600" b="0"/>
                        <a:t>maastikuanalüüs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687202"/>
                  </a:ext>
                </a:extLst>
              </a:tr>
              <a:tr h="15473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600" b="1" err="1">
                          <a:solidFill>
                            <a:schemeClr val="bg1"/>
                          </a:solidFill>
                        </a:rPr>
                        <a:t>Kü</a:t>
                      </a:r>
                      <a:r>
                        <a:rPr lang="et-EE" sz="1600" b="1">
                          <a:solidFill>
                            <a:schemeClr val="bg1"/>
                          </a:solidFill>
                        </a:rPr>
                        <a:t> täis-ehituse protsent</a:t>
                      </a:r>
                    </a:p>
                    <a:p>
                      <a:pPr marL="0" algn="l" rtl="0" eaLnBrk="1" latinLnBrk="0" hangingPunct="1"/>
                      <a:endParaRPr kumimoji="0" lang="et-EE" sz="16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Maksimaalne lubatud ehitisealune pind on kuni 10% üldpinnast, kuid mitte rohkem kui 1200 m</a:t>
                      </a:r>
                      <a:r>
                        <a:rPr kumimoji="0" lang="et-EE" sz="1600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aksimaalne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lubatud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ehitisealune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pind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kuni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10%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üldpinnast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aga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mitte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rohkem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kui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1000 m</a:t>
                      </a:r>
                      <a:r>
                        <a:rPr kumimoji="0" lang="en-US" sz="1600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t-E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uleb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säilitada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ajalooliselt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välja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kujunenud</a:t>
                      </a:r>
                      <a:r>
                        <a:rPr kumimoji="0"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t-EE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asustus</a:t>
                      </a:r>
                      <a:r>
                        <a:rPr kumimoji="0"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struktuur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lvl="0">
                        <a:buNone/>
                      </a:pPr>
                      <a:r>
                        <a:rPr lang="en-US" sz="16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Hoone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200 </a:t>
                      </a:r>
                      <a:r>
                        <a:rPr lang="en-US" sz="1600" b="0" i="0" u="none" strike="noStrike" kern="1200" noProof="0">
                          <a:solidFill>
                            <a:schemeClr val="dk1"/>
                          </a:solidFill>
                          <a:effectLst/>
                        </a:rPr>
                        <a:t>m</a:t>
                      </a:r>
                      <a:r>
                        <a:rPr lang="en-US" sz="1600" b="0" i="0" u="none" strike="noStrike" kern="1200" baseline="30000" noProof="0">
                          <a:solidFill>
                            <a:schemeClr val="dk1"/>
                          </a:solidFill>
                          <a:effectLst/>
                        </a:rPr>
                        <a:t>2</a:t>
                      </a:r>
                      <a:r>
                        <a:rPr lang="en-US" sz="1600" b="0" i="0" u="none" strike="noStrike" kern="1200" noProof="0">
                          <a:solidFill>
                            <a:schemeClr val="dk1"/>
                          </a:solidFill>
                          <a:effectLst/>
                        </a:rPr>
                        <a:t>; 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0" u="none" strike="noStrike" kern="1200" noProof="0" err="1">
                          <a:solidFill>
                            <a:schemeClr val="dk1"/>
                          </a:solidFill>
                          <a:effectLst/>
                        </a:rPr>
                        <a:t>Analüüs</a:t>
                      </a:r>
                      <a:r>
                        <a:rPr lang="en-US" sz="1600" b="0" i="0" u="none" strike="noStrike" kern="1200" noProof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b="0" i="0" u="none" strike="noStrike" kern="1200" noProof="0" err="1">
                          <a:solidFill>
                            <a:schemeClr val="dk1"/>
                          </a:solidFill>
                          <a:effectLst/>
                        </a:rPr>
                        <a:t>aluseks</a:t>
                      </a:r>
                      <a:endParaRPr lang="en-US" sz="1600" b="0" i="0" u="none" strike="noStrike" kern="1200" noProof="0">
                        <a:solidFill>
                          <a:schemeClr val="dk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580193"/>
                  </a:ext>
                </a:extLst>
              </a:tr>
            </a:tbl>
          </a:graphicData>
        </a:graphic>
      </p:graphicFrame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C41A95C6-09F3-A15F-401F-CA591537B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8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36104"/>
          </a:xfrm>
        </p:spPr>
        <p:txBody>
          <a:bodyPr>
            <a:normAutofit/>
          </a:bodyPr>
          <a:lstStyle/>
          <a:p>
            <a:r>
              <a:rPr lang="et-EE" sz="3400"/>
              <a:t>Eelnõu avalik väljapanek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340768"/>
            <a:ext cx="7571184" cy="489654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t-EE" sz="2000" dirty="0"/>
              <a:t>ÜP ja KSH aruande eelnõu avalik väljapanek toimus 03.07 – 16.08.2023 (kokku 45 p);</a:t>
            </a:r>
          </a:p>
          <a:p>
            <a:pPr algn="just"/>
            <a:r>
              <a:rPr lang="et-EE" sz="2000" dirty="0"/>
              <a:t>avalikust väljapanekust informeeriti ajalehtedes Tartu PM ja Kodu Uudised, valla veebilehel, valla FB lehel;</a:t>
            </a:r>
          </a:p>
          <a:p>
            <a:pPr algn="just"/>
            <a:r>
              <a:rPr lang="et-EE" sz="2000" dirty="0"/>
              <a:t>ÜP ja KSH aruande eelnõu materjalid avalikustati </a:t>
            </a:r>
            <a:r>
              <a:rPr lang="en-US" sz="2000" dirty="0"/>
              <a:t>Luunja</a:t>
            </a:r>
            <a:r>
              <a:rPr lang="et-EE" sz="2000" dirty="0"/>
              <a:t> valla veebilehel 13.06.2023 ning paberkandjal materjalidega oli võimalik tutvuda alates</a:t>
            </a:r>
            <a:r>
              <a:rPr lang="et-EE" sz="2100" dirty="0"/>
              <a:t> </a:t>
            </a:r>
            <a:r>
              <a:rPr lang="en-US" sz="2100" dirty="0"/>
              <a:t>03.07.2023 </a:t>
            </a:r>
            <a:r>
              <a:rPr lang="et-EE" sz="2000" dirty="0"/>
              <a:t>kolmes kohas üle valla (Luunja</a:t>
            </a:r>
            <a:r>
              <a:rPr lang="en-US" sz="2000" dirty="0"/>
              <a:t> V</a:t>
            </a:r>
            <a:r>
              <a:rPr lang="et-EE" sz="2000" dirty="0" err="1"/>
              <a:t>allavalitsus</a:t>
            </a:r>
            <a:r>
              <a:rPr lang="en-US" sz="2000" dirty="0"/>
              <a:t>es</a:t>
            </a:r>
            <a:r>
              <a:rPr lang="et-EE" sz="2000" dirty="0"/>
              <a:t>, </a:t>
            </a:r>
            <a:r>
              <a:rPr lang="et-EE" sz="2000" dirty="0" err="1"/>
              <a:t>Lohkva</a:t>
            </a:r>
            <a:r>
              <a:rPr lang="et-EE" sz="2000" dirty="0"/>
              <a:t> Raamatukogu</a:t>
            </a:r>
            <a:r>
              <a:rPr lang="en-US" sz="2000" dirty="0"/>
              <a:t>s</a:t>
            </a:r>
            <a:r>
              <a:rPr lang="et-EE" sz="2000" dirty="0"/>
              <a:t>, </a:t>
            </a:r>
            <a:r>
              <a:rPr lang="et-EE" sz="2000" dirty="0" err="1"/>
              <a:t>Kavastu</a:t>
            </a:r>
            <a:r>
              <a:rPr lang="et-EE" sz="2000" dirty="0"/>
              <a:t> Raamatukogu</a:t>
            </a:r>
            <a:r>
              <a:rPr lang="en-US" sz="2000" dirty="0"/>
              <a:t>s</a:t>
            </a:r>
            <a:r>
              <a:rPr lang="et-EE" sz="2000" dirty="0"/>
              <a:t>); </a:t>
            </a:r>
          </a:p>
          <a:p>
            <a:pPr algn="just"/>
            <a:r>
              <a:rPr lang="et-EE" sz="2000" dirty="0"/>
              <a:t>kokku esitati </a:t>
            </a:r>
            <a:r>
              <a:rPr lang="et-EE" sz="2100" dirty="0"/>
              <a:t>avaliku väljapaneku ajal </a:t>
            </a:r>
            <a:r>
              <a:rPr lang="en-US" sz="2100" dirty="0"/>
              <a:t>73</a:t>
            </a:r>
            <a:r>
              <a:rPr lang="et-EE" sz="2100" dirty="0"/>
              <a:t> arvamuskirja</a:t>
            </a:r>
            <a:r>
              <a:rPr lang="et-EE" sz="2000" dirty="0"/>
              <a:t>;</a:t>
            </a:r>
          </a:p>
          <a:p>
            <a:pPr algn="just"/>
            <a:r>
              <a:rPr lang="en-US" sz="2100" dirty="0" err="1"/>
              <a:t>lisaks</a:t>
            </a:r>
            <a:r>
              <a:rPr lang="en-US" sz="2100" dirty="0"/>
              <a:t> </a:t>
            </a:r>
            <a:r>
              <a:rPr lang="en-US" sz="2100" dirty="0" err="1"/>
              <a:t>esitati</a:t>
            </a:r>
            <a:r>
              <a:rPr lang="en-US" sz="2100" dirty="0"/>
              <a:t> 28 a</a:t>
            </a:r>
            <a:r>
              <a:rPr lang="et-EE" sz="2100" dirty="0" err="1"/>
              <a:t>rvamuskirja</a:t>
            </a:r>
            <a:r>
              <a:rPr lang="en-US" sz="2100" dirty="0"/>
              <a:t> </a:t>
            </a:r>
            <a:r>
              <a:rPr lang="et-EE" sz="2100" dirty="0"/>
              <a:t>enne avaliku väljapaneku algust ning </a:t>
            </a:r>
            <a:r>
              <a:rPr lang="en-US" sz="2100" dirty="0"/>
              <a:t>6</a:t>
            </a:r>
            <a:r>
              <a:rPr lang="et-EE" sz="2100" dirty="0"/>
              <a:t> arv</a:t>
            </a:r>
            <a:r>
              <a:rPr lang="en-US" sz="2100" dirty="0"/>
              <a:t>a</a:t>
            </a:r>
            <a:r>
              <a:rPr lang="et-EE" sz="2100" dirty="0" err="1"/>
              <a:t>muskirja</a:t>
            </a:r>
            <a:r>
              <a:rPr lang="et-EE" sz="2100" dirty="0"/>
              <a:t> </a:t>
            </a:r>
            <a:r>
              <a:rPr lang="en-US" sz="2000" dirty="0" err="1"/>
              <a:t>pärast</a:t>
            </a:r>
            <a:r>
              <a:rPr lang="et-EE" sz="2000" dirty="0"/>
              <a:t> avaliku väljapaneku lõppu;</a:t>
            </a:r>
          </a:p>
          <a:p>
            <a:pPr algn="just"/>
            <a:r>
              <a:rPr lang="et-EE" sz="2000" dirty="0"/>
              <a:t>kutsed avalikule arutelule </a:t>
            </a:r>
            <a:r>
              <a:rPr lang="et-EE" sz="2100" dirty="0"/>
              <a:t>saadeti </a:t>
            </a:r>
            <a:r>
              <a:rPr lang="en-US" sz="2100" dirty="0"/>
              <a:t>21</a:t>
            </a:r>
            <a:r>
              <a:rPr lang="et-EE" sz="2100" dirty="0"/>
              <a:t>.08.2023;</a:t>
            </a:r>
          </a:p>
          <a:p>
            <a:pPr algn="just"/>
            <a:r>
              <a:rPr lang="et-EE" sz="2000" dirty="0"/>
              <a:t>laekunud arvamusi ja Luunja VV vastusseisukohti arutati 06.09.2023 toimunud Vallavalitsuse korralisel istungil;</a:t>
            </a:r>
          </a:p>
          <a:p>
            <a:pPr algn="just"/>
            <a:r>
              <a:rPr lang="et-EE" sz="2000" dirty="0"/>
              <a:t>vastuskirjad arvamuse esitajatele saadeti </a:t>
            </a:r>
            <a:r>
              <a:rPr lang="et-EE" sz="2100" dirty="0"/>
              <a:t>välja 0</a:t>
            </a:r>
            <a:r>
              <a:rPr lang="en-US" sz="2100" dirty="0"/>
              <a:t>8</a:t>
            </a:r>
            <a:r>
              <a:rPr lang="et-EE" sz="2100" dirty="0"/>
              <a:t>.09.2023 koos meeldetuletusega avaliku arutelu toimumise kohta.</a:t>
            </a:r>
          </a:p>
          <a:p>
            <a:pPr algn="just"/>
            <a:endParaRPr lang="et-EE" sz="2000" dirty="0"/>
          </a:p>
          <a:p>
            <a:pPr algn="just"/>
            <a:endParaRPr lang="et-EE" dirty="0"/>
          </a:p>
          <a:p>
            <a:endParaRPr lang="et-EE" dirty="0"/>
          </a:p>
        </p:txBody>
      </p:sp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D951B10F-D4CB-75A5-1ABA-4D8DBD598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04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Laekunud ettepanekud ÜP eelnõule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9416"/>
            <a:ext cx="7571184" cy="4846320"/>
          </a:xfrm>
        </p:spPr>
        <p:txBody>
          <a:bodyPr>
            <a:normAutofit/>
          </a:bodyPr>
          <a:lstStyle/>
          <a:p>
            <a:pPr algn="just"/>
            <a:r>
              <a:rPr lang="et-EE" sz="2400" dirty="0"/>
              <a:t>maakasutuse juhtotstarbe muutmine tihe- ja </a:t>
            </a:r>
            <a:r>
              <a:rPr lang="et-EE" sz="2400" dirty="0" err="1"/>
              <a:t>hajaasustuses</a:t>
            </a:r>
            <a:r>
              <a:rPr lang="et-EE" sz="2400" dirty="0"/>
              <a:t>;</a:t>
            </a:r>
          </a:p>
          <a:p>
            <a:pPr algn="just"/>
            <a:r>
              <a:rPr lang="et-EE" sz="2400" dirty="0"/>
              <a:t>kehtestatud DP-de järgse maakasutuse määramine;</a:t>
            </a:r>
          </a:p>
          <a:p>
            <a:pPr algn="just"/>
            <a:r>
              <a:rPr lang="et-EE" sz="2400" dirty="0"/>
              <a:t>tiheasustusalade suurendamine;</a:t>
            </a:r>
          </a:p>
          <a:p>
            <a:pPr algn="just"/>
            <a:r>
              <a:rPr lang="et-EE" sz="2400" dirty="0"/>
              <a:t>sadama maa-ala juhtotstarbe määramine;</a:t>
            </a:r>
          </a:p>
          <a:p>
            <a:pPr algn="just"/>
            <a:r>
              <a:rPr lang="et-EE" sz="2400" dirty="0"/>
              <a:t>kalmistu maa juhtotstarbe määramine;</a:t>
            </a:r>
          </a:p>
          <a:p>
            <a:pPr algn="just"/>
            <a:r>
              <a:rPr lang="et-EE" sz="2400" dirty="0"/>
              <a:t>ehituskeeluvööndi vähendamine;</a:t>
            </a:r>
          </a:p>
          <a:p>
            <a:pPr algn="just"/>
            <a:r>
              <a:rPr lang="et-EE" sz="2400" dirty="0"/>
              <a:t>jaotusteede paiknemine;</a:t>
            </a:r>
          </a:p>
          <a:p>
            <a:pPr algn="just"/>
            <a:r>
              <a:rPr lang="et-EE" sz="2400" dirty="0"/>
              <a:t>jalgratta ja –jalgteede võrgustik;</a:t>
            </a:r>
          </a:p>
          <a:p>
            <a:pPr algn="just"/>
            <a:r>
              <a:rPr lang="et-EE" sz="2400" dirty="0"/>
              <a:t>piirangutest tuleneva saamata jäänud tulu kompenseerimine;</a:t>
            </a:r>
          </a:p>
          <a:p>
            <a:pPr algn="just"/>
            <a:endParaRPr lang="et-EE" sz="2400" dirty="0">
              <a:highlight>
                <a:srgbClr val="FFFF00"/>
              </a:highlight>
            </a:endParaRPr>
          </a:p>
        </p:txBody>
      </p:sp>
      <p:pic>
        <p:nvPicPr>
          <p:cNvPr id="5" name="Pilt 4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434ED33-845E-65AC-EF7E-D23C0560C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02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404664"/>
            <a:ext cx="7643192" cy="6051072"/>
          </a:xfrm>
        </p:spPr>
        <p:txBody>
          <a:bodyPr>
            <a:normAutofit/>
          </a:bodyPr>
          <a:lstStyle/>
          <a:p>
            <a:r>
              <a:rPr lang="et-EE" sz="2400" dirty="0"/>
              <a:t>ORME (motokeskus);</a:t>
            </a:r>
          </a:p>
          <a:p>
            <a:r>
              <a:rPr lang="et-EE" sz="2400" dirty="0"/>
              <a:t>struktuurplaani koostamise kohustus;</a:t>
            </a:r>
          </a:p>
          <a:p>
            <a:r>
              <a:rPr lang="et-EE" sz="2400" dirty="0"/>
              <a:t>Tartu maakonnaplaneering 2030+ rohevõrgustikuga arvestamine;</a:t>
            </a:r>
          </a:p>
          <a:p>
            <a:r>
              <a:rPr lang="et-EE" sz="2400" dirty="0"/>
              <a:t>rohevõrgustiku asukoht;</a:t>
            </a:r>
          </a:p>
          <a:p>
            <a:r>
              <a:rPr lang="et-EE" sz="2400" dirty="0"/>
              <a:t>rohevõrgustikust maa-alade väljaarvamine.</a:t>
            </a:r>
          </a:p>
        </p:txBody>
      </p:sp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0BD8BCB5-51DD-9343-7C56-F862CBB4D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68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6B0B38E-373B-7F41-DD0E-B37A5D17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620688"/>
            <a:ext cx="9000000" cy="5430546"/>
          </a:xfrm>
          <a:prstGeom prst="rect">
            <a:avLst/>
          </a:prstGeom>
        </p:spPr>
      </p:pic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1AD260A-0D69-0E14-B230-034B9D508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400"/>
              <a:t>Reeglid, mida täna järgime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9416"/>
            <a:ext cx="7571184" cy="4846320"/>
          </a:xfrm>
        </p:spPr>
        <p:txBody>
          <a:bodyPr>
            <a:normAutofit/>
          </a:bodyPr>
          <a:lstStyle/>
          <a:p>
            <a:pPr algn="just"/>
            <a:r>
              <a:rPr lang="et-EE" sz="2200" dirty="0"/>
              <a:t>arvestame </a:t>
            </a:r>
            <a:r>
              <a:rPr lang="et-EE" sz="2200" dirty="0" err="1"/>
              <a:t>max</a:t>
            </a:r>
            <a:r>
              <a:rPr lang="et-EE" sz="2200" dirty="0"/>
              <a:t> 2 h aruteluga;</a:t>
            </a:r>
          </a:p>
          <a:p>
            <a:pPr algn="just"/>
            <a:r>
              <a:rPr lang="et-EE" sz="2200" dirty="0"/>
              <a:t>registreerime end osalejate nimekirja lehel;</a:t>
            </a:r>
          </a:p>
          <a:p>
            <a:pPr algn="just"/>
            <a:r>
              <a:rPr lang="et-EE" sz="2200" dirty="0"/>
              <a:t>tutvustame end koosolekul viibijatele sõnavõttes;</a:t>
            </a:r>
          </a:p>
          <a:p>
            <a:pPr algn="just"/>
            <a:r>
              <a:rPr lang="et-EE" sz="2200" dirty="0"/>
              <a:t>koosolekut salvestame kokkuvõtliku memo koostamiseks;</a:t>
            </a:r>
          </a:p>
          <a:p>
            <a:pPr algn="just"/>
            <a:r>
              <a:rPr lang="et-EE" sz="2200" dirty="0"/>
              <a:t>kui on soov, et ettepanek/arvamus/küsimus/vastus saaks memos kindlasti kajastatud, siis tuleb selleks märku anda koos oma nimega ning selgelt esitada ettepanek/arvamus/küsimus;</a:t>
            </a:r>
          </a:p>
          <a:p>
            <a:pPr algn="just"/>
            <a:r>
              <a:rPr lang="et-EE" sz="2200" dirty="0"/>
              <a:t>räägime ükshaaval ja kuulame teineteist.</a:t>
            </a:r>
          </a:p>
          <a:p>
            <a:pPr algn="just"/>
            <a:endParaRPr lang="et-EE" sz="2200" dirty="0"/>
          </a:p>
          <a:p>
            <a:endParaRPr lang="et-EE" dirty="0"/>
          </a:p>
        </p:txBody>
      </p:sp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D4DD0BA-7BC2-42CD-EC4C-F36D4B687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49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81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1D3743-B414-CAEC-81A9-B9B0430AF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404664"/>
            <a:ext cx="8676456" cy="5701092"/>
          </a:xfrm>
          <a:prstGeom prst="rect">
            <a:avLst/>
          </a:prstGeom>
        </p:spPr>
      </p:pic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1AD260A-0D69-0E14-B230-034B9D508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27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DC4DF-01E6-F260-EFC9-F378EBE9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768433"/>
            <a:ext cx="9012024" cy="5328990"/>
          </a:xfrm>
          <a:prstGeom prst="rect">
            <a:avLst/>
          </a:prstGeom>
        </p:spPr>
      </p:pic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1AD260A-0D69-0E14-B230-034B9D508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529517-7568-9CDC-BB73-7C1A4278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4" y="476672"/>
            <a:ext cx="9000000" cy="5695021"/>
          </a:xfrm>
          <a:prstGeom prst="rect">
            <a:avLst/>
          </a:prstGeom>
        </p:spPr>
      </p:pic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1AD260A-0D69-0E14-B230-034B9D508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00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400" dirty="0"/>
              <a:t>Rohevõrgustik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9416"/>
            <a:ext cx="7643192" cy="4846320"/>
          </a:xfrm>
        </p:spPr>
        <p:txBody>
          <a:bodyPr>
            <a:normAutofit/>
          </a:bodyPr>
          <a:lstStyle/>
          <a:p>
            <a:pPr algn="just"/>
            <a:r>
              <a:rPr lang="et-EE" sz="2200" dirty="0"/>
              <a:t>Rohevõrgustikule liideti juurde </a:t>
            </a:r>
            <a:r>
              <a:rPr lang="et-EE" sz="2200" b="1" dirty="0"/>
              <a:t>ca 1619 ha</a:t>
            </a:r>
            <a:r>
              <a:rPr lang="et-EE" sz="2200" dirty="0"/>
              <a:t>;</a:t>
            </a:r>
          </a:p>
          <a:p>
            <a:pPr algn="just"/>
            <a:r>
              <a:rPr lang="et-EE" sz="2200" dirty="0"/>
              <a:t>peamiselt suurenes rohevõrgustiku pindala uute rohevõrgustiku koridoride arvelt;</a:t>
            </a:r>
          </a:p>
          <a:p>
            <a:pPr algn="just"/>
            <a:r>
              <a:rPr lang="et-EE" sz="2200" dirty="0"/>
              <a:t>rohevõrgustiku </a:t>
            </a:r>
            <a:r>
              <a:rPr lang="et-EE" sz="2200" b="1" dirty="0"/>
              <a:t>vähendati ca 489 ha</a:t>
            </a:r>
            <a:r>
              <a:rPr lang="et-EE" sz="2200" dirty="0"/>
              <a:t>;</a:t>
            </a:r>
          </a:p>
          <a:p>
            <a:pPr algn="just"/>
            <a:r>
              <a:rPr lang="et-EE" sz="2200" dirty="0"/>
              <a:t>võrreldes Tartu maakonnaplaneering 2030+ on summaarselt rohevõrgustikku suurendatud </a:t>
            </a:r>
            <a:r>
              <a:rPr lang="et-EE" sz="2200" i="1" dirty="0"/>
              <a:t>ca</a:t>
            </a:r>
            <a:r>
              <a:rPr lang="et-EE" sz="2200" dirty="0"/>
              <a:t> 1130 ha;</a:t>
            </a:r>
          </a:p>
          <a:p>
            <a:pPr algn="just"/>
            <a:r>
              <a:rPr lang="et-EE" sz="2200" dirty="0"/>
              <a:t>ÜP lahenduse järgi on Luunja valla rohevõrgustiku </a:t>
            </a:r>
            <a:r>
              <a:rPr lang="et-EE" sz="2200" b="1" dirty="0"/>
              <a:t>kogupindala </a:t>
            </a:r>
            <a:r>
              <a:rPr lang="et-EE" sz="2200" b="1" i="1" dirty="0"/>
              <a:t>ca</a:t>
            </a:r>
            <a:r>
              <a:rPr lang="et-EE" sz="2200" b="1" dirty="0"/>
              <a:t> 5543 ha.</a:t>
            </a:r>
          </a:p>
        </p:txBody>
      </p:sp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CE439ABA-8900-984E-9F40-227F4093F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15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400"/>
              <a:t>Mis saab edasi?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9416"/>
            <a:ext cx="7643192" cy="4846320"/>
          </a:xfrm>
        </p:spPr>
        <p:txBody>
          <a:bodyPr>
            <a:normAutofit/>
          </a:bodyPr>
          <a:lstStyle/>
          <a:p>
            <a:pPr algn="just"/>
            <a:r>
              <a:rPr lang="et-EE" sz="2200" dirty="0"/>
              <a:t>Avaliku väljapaneku ja avaliku arutelu tulemuste alusel tehakse </a:t>
            </a:r>
            <a:r>
              <a:rPr lang="et-EE" sz="2200" dirty="0" err="1"/>
              <a:t>ÜP-s</a:t>
            </a:r>
            <a:r>
              <a:rPr lang="et-EE" sz="2200" dirty="0"/>
              <a:t> ja KSH aruande eelnõus vajalikud muudatused ning seejärel esitatakse ÜP ja KSH aruande eelnõu kooskõlastamiseks </a:t>
            </a:r>
            <a:r>
              <a:rPr lang="et-EE" sz="2200" dirty="0" err="1"/>
              <a:t>PlanS</a:t>
            </a:r>
            <a:r>
              <a:rPr lang="et-EE" sz="2200" dirty="0"/>
              <a:t> § 76 lõikes 1 nimetatud asutustele ning teavitatakse § 76 lõikes 2 nimetatud isikuid ja asutusi võimalusest esitada ÜP ja KSH aruande eelnõu kohta arvamust;</a:t>
            </a:r>
          </a:p>
          <a:p>
            <a:pPr algn="just"/>
            <a:r>
              <a:rPr lang="et-EE" sz="2200" dirty="0" err="1"/>
              <a:t>PlanS</a:t>
            </a:r>
            <a:r>
              <a:rPr lang="et-EE" sz="2200" dirty="0"/>
              <a:t> § 83 lg 4 kohaselt võib isik, kes on avaliku väljapaneku käigus kirjalikult arvamust avaldanud, loobuda oma arvamusest, teatades sellest ÜP koostamise korraldajale kirjalikku taasesitamist võimaldavas vormis;</a:t>
            </a:r>
          </a:p>
          <a:p>
            <a:pPr algn="just"/>
            <a:r>
              <a:rPr lang="et-EE" sz="2200" dirty="0"/>
              <a:t>arvamustest loobumisi ootame kirjalikult </a:t>
            </a:r>
            <a:r>
              <a:rPr lang="et-EE" sz="2200" b="1" dirty="0">
                <a:solidFill>
                  <a:schemeClr val="tx2">
                    <a:lumMod val="75000"/>
                  </a:schemeClr>
                </a:solidFill>
              </a:rPr>
              <a:t>9. oktoobriks 2023</a:t>
            </a:r>
            <a:r>
              <a:rPr lang="et-EE" sz="2200" dirty="0"/>
              <a:t>.</a:t>
            </a:r>
          </a:p>
        </p:txBody>
      </p:sp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CE439ABA-8900-984E-9F40-227F4093F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97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9416"/>
            <a:ext cx="7571184" cy="4846320"/>
          </a:xfrm>
        </p:spPr>
        <p:txBody>
          <a:bodyPr/>
          <a:lstStyle/>
          <a:p>
            <a:pPr algn="just"/>
            <a:r>
              <a:rPr lang="et-EE" dirty="0"/>
              <a:t>pärast ÜP kooskõlastamist võetakse ÜP vastu ja suunatakse avalikule väljapanekule. Koos ÜP vastuvõtmisega tunnistatakse KSH aruanne nõuetele vastavaks;</a:t>
            </a:r>
          </a:p>
          <a:p>
            <a:pPr algn="just"/>
            <a:r>
              <a:rPr lang="et-EE" dirty="0"/>
              <a:t>seejärel ÜP avalik väljapanek (kestus vähemalt 30 p) ja ÜP avalik arutelu;</a:t>
            </a:r>
          </a:p>
          <a:p>
            <a:pPr algn="just"/>
            <a:r>
              <a:rPr lang="et-EE" dirty="0"/>
              <a:t>avaliku väljapaneku ja avaliku arutelu tulemuste alusel </a:t>
            </a:r>
            <a:r>
              <a:rPr lang="et-EE" dirty="0" err="1"/>
              <a:t>ÜP-sse</a:t>
            </a:r>
            <a:r>
              <a:rPr lang="et-EE" dirty="0"/>
              <a:t> muudatuste sisseviimine;</a:t>
            </a:r>
          </a:p>
          <a:p>
            <a:pPr algn="just"/>
            <a:r>
              <a:rPr lang="et-EE" dirty="0"/>
              <a:t>ÜP heakskiitmiseks esitamine ministeeriumile;</a:t>
            </a:r>
          </a:p>
          <a:p>
            <a:pPr algn="just"/>
            <a:r>
              <a:rPr lang="et-EE"/>
              <a:t>heakskiidu saamise järgselt </a:t>
            </a:r>
            <a:r>
              <a:rPr lang="et-EE" dirty="0"/>
              <a:t>ÜP kehtestamine.</a:t>
            </a:r>
          </a:p>
          <a:p>
            <a:pPr algn="just"/>
            <a:endParaRPr lang="et-EE" dirty="0"/>
          </a:p>
        </p:txBody>
      </p:sp>
      <p:pic>
        <p:nvPicPr>
          <p:cNvPr id="5" name="Pilt 4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E8860482-FBEB-6FD8-3CF5-6AF6EC5A3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1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3366868" y="2492896"/>
            <a:ext cx="4301476" cy="1872208"/>
          </a:xfrm>
        </p:spPr>
        <p:txBody>
          <a:bodyPr/>
          <a:lstStyle/>
          <a:p>
            <a:r>
              <a:rPr lang="et-EE"/>
              <a:t>Aitäh kuulamast!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6297178"/>
            <a:ext cx="277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>
                <a:solidFill>
                  <a:schemeClr val="bg1"/>
                </a:solidFill>
              </a:rPr>
              <a:t>LUUNJA VALLAVALITSUS</a:t>
            </a:r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C257F6EC-0425-3D17-1751-B918B9074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pic>
        <p:nvPicPr>
          <p:cNvPr id="4" name="Pilt 3" descr="Pilt, millel on kujutatud logo, Font, Graafika, graafiline disain&#10;&#10;Kirjeldus on genereeritud automaatselt">
            <a:extLst>
              <a:ext uri="{FF2B5EF4-FFF2-40B4-BE49-F238E27FC236}">
                <a16:creationId xmlns:a16="http://schemas.microsoft.com/office/drawing/2014/main" id="{3986100C-6BC1-7107-1028-0E4F3CBD7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213888"/>
            <a:ext cx="1584176" cy="452622"/>
          </a:xfrm>
          <a:prstGeom prst="rect">
            <a:avLst/>
          </a:prstGeom>
          <a:effectLst>
            <a:outerShdw blurRad="1193800" dist="50800" dir="5400000" algn="ctr" rotWithShape="0">
              <a:srgbClr val="000000">
                <a:alpha val="6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09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400"/>
              <a:t>koosoleku ülesehitus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9416"/>
            <a:ext cx="7643192" cy="4846320"/>
          </a:xfrm>
        </p:spPr>
        <p:txBody>
          <a:bodyPr vert="horz" lIns="91440" tIns="45720" rIns="91440" bIns="45720" anchor="t">
            <a:normAutofit/>
          </a:bodyPr>
          <a:lstStyle/>
          <a:p>
            <a:pPr algn="just"/>
            <a:r>
              <a:rPr lang="et-EE" sz="2200"/>
              <a:t>sissejuhatus – </a:t>
            </a:r>
            <a:r>
              <a:rPr lang="et-EE" sz="2200" err="1"/>
              <a:t>Eddy</a:t>
            </a:r>
            <a:r>
              <a:rPr lang="et-EE" sz="2200"/>
              <a:t> Märtin (Luunja VV);</a:t>
            </a:r>
          </a:p>
          <a:p>
            <a:pPr algn="just"/>
            <a:r>
              <a:rPr lang="et-EE" sz="2200"/>
              <a:t>KSH aruande eelnõu - Marite Paat (Kobras OÜ);</a:t>
            </a:r>
          </a:p>
          <a:p>
            <a:pPr algn="just"/>
            <a:r>
              <a:rPr lang="et-EE" sz="2200"/>
              <a:t>asustuse suunamine, maakasutuse määramine – Teele </a:t>
            </a:r>
            <a:r>
              <a:rPr lang="et-EE" sz="2200" err="1"/>
              <a:t>Nigola</a:t>
            </a:r>
            <a:r>
              <a:rPr lang="et-EE" sz="2200"/>
              <a:t> (Kobras OÜ);</a:t>
            </a:r>
          </a:p>
          <a:p>
            <a:pPr algn="just"/>
            <a:r>
              <a:rPr lang="et-EE" sz="2200"/>
              <a:t>ülevaade ÜP ja KSH aruande eelnõu avalikust väljapanekust – </a:t>
            </a:r>
            <a:r>
              <a:rPr lang="et-EE" sz="2200" err="1"/>
              <a:t>Eddy</a:t>
            </a:r>
            <a:r>
              <a:rPr lang="et-EE" sz="2200"/>
              <a:t> Märtin (Luunja VV);</a:t>
            </a:r>
          </a:p>
          <a:p>
            <a:pPr algn="just"/>
            <a:r>
              <a:rPr lang="et-EE" sz="2200"/>
              <a:t>kokkuvõte ÜP ja KSH aruande eelnõule laekunud arvamustest ja Vallavalitsuse seisukohtadest - Enelin </a:t>
            </a:r>
            <a:r>
              <a:rPr lang="et-EE" sz="2200" err="1"/>
              <a:t>Alter</a:t>
            </a:r>
            <a:r>
              <a:rPr lang="et-EE" sz="2200"/>
              <a:t> (Luunja VV);</a:t>
            </a:r>
          </a:p>
          <a:p>
            <a:pPr algn="just"/>
            <a:r>
              <a:rPr lang="et-EE" sz="2200"/>
              <a:t>küsimused-vastused – avatud diskussioon;</a:t>
            </a:r>
          </a:p>
          <a:p>
            <a:pPr algn="just"/>
            <a:r>
              <a:rPr lang="et-EE" sz="2200"/>
              <a:t>Mis saab edasi? – Enelin </a:t>
            </a:r>
            <a:r>
              <a:rPr lang="et-EE" sz="2200" err="1"/>
              <a:t>Alter</a:t>
            </a:r>
            <a:r>
              <a:rPr lang="et-EE" sz="2200"/>
              <a:t> (Luunja VV);</a:t>
            </a:r>
          </a:p>
          <a:p>
            <a:pPr algn="just"/>
            <a:r>
              <a:rPr lang="et-EE" sz="2200"/>
              <a:t>koosoleku lõpetamine – </a:t>
            </a:r>
            <a:r>
              <a:rPr lang="et-EE" sz="2200" err="1"/>
              <a:t>Eddy</a:t>
            </a:r>
            <a:r>
              <a:rPr lang="et-EE" sz="2200"/>
              <a:t> Märtin (Luunja VV).</a:t>
            </a:r>
          </a:p>
          <a:p>
            <a:endParaRPr lang="et-EE" sz="2200"/>
          </a:p>
          <a:p>
            <a:endParaRPr lang="et-EE"/>
          </a:p>
          <a:p>
            <a:endParaRPr lang="et-EE"/>
          </a:p>
          <a:p>
            <a:endParaRPr lang="et-EE"/>
          </a:p>
        </p:txBody>
      </p:sp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9152D410-E7B1-57F5-1799-1F04B49F7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1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792088"/>
          </a:xfrm>
        </p:spPr>
        <p:txBody>
          <a:bodyPr>
            <a:normAutofit/>
          </a:bodyPr>
          <a:lstStyle/>
          <a:p>
            <a:r>
              <a:rPr lang="et-EE" sz="3400"/>
              <a:t>Natuke ajaloost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67544" y="999264"/>
            <a:ext cx="7643192" cy="5403000"/>
          </a:xfrm>
        </p:spPr>
        <p:txBody>
          <a:bodyPr vert="horz" lIns="91440" tIns="45720" rIns="91440" bIns="45720" anchor="t">
            <a:normAutofit/>
          </a:bodyPr>
          <a:lstStyle/>
          <a:p>
            <a:pPr algn="just"/>
            <a:r>
              <a:rPr lang="et-EE" sz="2400" dirty="0"/>
              <a:t>Hetkel kehtib valla territooriumil 2 ÜP-d (2008, 2017) ja 1 teemaplaneering (2010);</a:t>
            </a:r>
          </a:p>
          <a:p>
            <a:pPr algn="just"/>
            <a:r>
              <a:rPr lang="et-EE" sz="2400" dirty="0"/>
              <a:t>üldplaneeringu (ÜP) ja selle keskkonnamõju strateegilise hindamise (KSH) koostamine algatati 27.06.2019 otsusega nr 39;</a:t>
            </a:r>
          </a:p>
          <a:p>
            <a:pPr algn="just"/>
            <a:r>
              <a:rPr lang="et-EE" sz="2400" dirty="0"/>
              <a:t>aktiivne töö ÜP koostamisel algas 2021. aasta lõpus;</a:t>
            </a:r>
          </a:p>
          <a:p>
            <a:pPr algn="just"/>
            <a:r>
              <a:rPr lang="et-EE" sz="2400" dirty="0"/>
              <a:t>ÜP konsultant ja KSH aruande koostaja on Kobras OÜ;</a:t>
            </a:r>
          </a:p>
          <a:p>
            <a:pPr algn="just"/>
            <a:r>
              <a:rPr lang="et-EE" sz="2400" dirty="0"/>
              <a:t>praeguseid </a:t>
            </a:r>
            <a:r>
              <a:rPr lang="et-EE" sz="2400" dirty="0" err="1"/>
              <a:t>menetluslikke</a:t>
            </a:r>
            <a:r>
              <a:rPr lang="et-EE" sz="2400" dirty="0"/>
              <a:t> asjaolusid vaadates on üsna tõenäoline, et kehtestamiseni jõutakse 2025.</a:t>
            </a:r>
          </a:p>
          <a:p>
            <a:endParaRPr lang="et-EE" dirty="0"/>
          </a:p>
        </p:txBody>
      </p:sp>
      <p:pic>
        <p:nvPicPr>
          <p:cNvPr id="4" name="Pilt 3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486B59A3-4724-483C-25E4-C48EEDD1F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05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0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25BBC84-4B27-A27E-8128-F8589AB7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KSH ARUANDE EELNÕU</a:t>
            </a:r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C591F56-4A30-3B88-E060-491ADC9C8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C96A1-9B0C-9A77-6814-8B38494F9104}"/>
              </a:ext>
            </a:extLst>
          </p:cNvPr>
          <p:cNvSpPr txBox="1"/>
          <p:nvPr/>
        </p:nvSpPr>
        <p:spPr>
          <a:xfrm>
            <a:off x="457200" y="1628800"/>
            <a:ext cx="7499176" cy="378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1900" dirty="0"/>
              <a:t>Üldplaneeringu koostamisel on kohustuslik läbi viia keskkonnamõju strateegiline hindamine (KSH);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t-EE" sz="1900" dirty="0"/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1900" b="1" dirty="0"/>
              <a:t>KSH aruanne sisaldab:</a:t>
            </a:r>
          </a:p>
          <a:p>
            <a:pPr marL="714375" indent="-26670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" panose="05000000000000000000" pitchFamily="2" charset="2"/>
              <a:buChar char="v"/>
            </a:pPr>
            <a:r>
              <a:rPr lang="et-EE" sz="1900" dirty="0"/>
              <a:t>ÜP seost muude asjakohaste strateegiliste planeerimisdokumentidega (üleriigiline planeering, maakonnaplaneering, jne);</a:t>
            </a:r>
          </a:p>
          <a:p>
            <a:pPr marL="714375" indent="-26670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" panose="05000000000000000000" pitchFamily="2" charset="2"/>
              <a:buChar char="v"/>
            </a:pPr>
            <a:r>
              <a:rPr lang="et-EE" sz="1900" dirty="0"/>
              <a:t>mõjutatava keskkonna kirjeldust; </a:t>
            </a:r>
          </a:p>
          <a:p>
            <a:pPr marL="714375" indent="-26670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" panose="05000000000000000000" pitchFamily="2" charset="2"/>
              <a:buChar char="v"/>
            </a:pPr>
            <a:r>
              <a:rPr lang="et-EE" sz="1900" dirty="0"/>
              <a:t>mõju hinnangut keskkonnale (sh inimesele, loodusele, kultuurile jne) üldplaneeringu elluviimisel;</a:t>
            </a:r>
          </a:p>
          <a:p>
            <a:pPr marL="714375" indent="-26670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" panose="05000000000000000000" pitchFamily="2" charset="2"/>
              <a:buChar char="v"/>
            </a:pPr>
            <a:r>
              <a:rPr lang="et-EE" sz="1900" dirty="0"/>
              <a:t>vajadusel leevendavaid meetmeid (viiakse </a:t>
            </a:r>
            <a:r>
              <a:rPr lang="et-EE" sz="1900" dirty="0" err="1"/>
              <a:t>ÜP-sse</a:t>
            </a:r>
            <a:r>
              <a:rPr lang="et-EE" sz="1900" dirty="0"/>
              <a:t>).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1900" dirty="0"/>
              <a:t>KSH aruanne on üldplaneeringu juurde kuuluv lisa.</a:t>
            </a:r>
          </a:p>
        </p:txBody>
      </p:sp>
    </p:spTree>
    <p:extLst>
      <p:ext uri="{BB962C8B-B14F-4D97-AF65-F5344CB8AC3E}">
        <p14:creationId xmlns:p14="http://schemas.microsoft.com/office/powerpoint/2010/main" val="290754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04428" y="29642"/>
            <a:ext cx="7239000" cy="782960"/>
          </a:xfrm>
        </p:spPr>
        <p:txBody>
          <a:bodyPr>
            <a:normAutofit/>
          </a:bodyPr>
          <a:lstStyle/>
          <a:p>
            <a:r>
              <a:rPr lang="et-EE" sz="3400"/>
              <a:t>Asustuse suunamine</a:t>
            </a:r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C41A95C6-09F3-A15F-401F-CA591537B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E55E9-84E1-0BF5-501B-A21C1D50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21" y="908720"/>
            <a:ext cx="756695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86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25BBC84-4B27-A27E-8128-F8589AB7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/>
              <a:t>Asustuse suunamine</a:t>
            </a:r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6C591F56-4A30-3B88-E060-491ADC9C8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C96A1-9B0C-9A77-6814-8B38494F9104}"/>
              </a:ext>
            </a:extLst>
          </p:cNvPr>
          <p:cNvSpPr txBox="1"/>
          <p:nvPr/>
        </p:nvSpPr>
        <p:spPr>
          <a:xfrm>
            <a:off x="457200" y="1628800"/>
            <a:ext cx="7499176" cy="443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just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Üldplaneeringus määratakse tiheasustusalad;</a:t>
            </a:r>
          </a:p>
          <a:p>
            <a:pPr marL="274320" indent="-274320" algn="just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tiheasustusala vs </a:t>
            </a:r>
            <a:r>
              <a:rPr lang="et-EE" sz="2000" dirty="0" err="1"/>
              <a:t>hajasustusala</a:t>
            </a:r>
            <a:r>
              <a:rPr lang="et-EE" sz="2000" dirty="0"/>
              <a:t>;</a:t>
            </a:r>
          </a:p>
          <a:p>
            <a:pPr marL="274320" indent="-274320" algn="just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tiheasustusaladel on detailplaneeringu koostamise kohustus (piirid on kantud maakasutusplaanile);</a:t>
            </a:r>
          </a:p>
          <a:p>
            <a:pPr marL="274320" indent="-274320" algn="just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/>
              <a:t>tiheasusaladel on kohustus liituda ühisveevärgi- ja</a:t>
            </a:r>
            <a:br>
              <a:rPr lang="et-EE" sz="2000" dirty="0"/>
            </a:br>
            <a:r>
              <a:rPr lang="et-EE" sz="2000" dirty="0"/>
              <a:t>-kanalisatsioonivõrguga;</a:t>
            </a:r>
          </a:p>
          <a:p>
            <a:pPr marL="274320" indent="-274320" algn="just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t-EE" sz="2000" dirty="0" err="1"/>
              <a:t>hajaasustusalal</a:t>
            </a:r>
            <a:r>
              <a:rPr lang="et-EE" sz="2000" dirty="0"/>
              <a:t> on ehitusõiguse kavandamine üldjuhul projekteerimistingimuste alusel.</a:t>
            </a:r>
          </a:p>
          <a:p>
            <a:pPr marL="274320" indent="-274320" algn="just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t-EE" sz="1900" dirty="0"/>
          </a:p>
        </p:txBody>
      </p:sp>
    </p:spTree>
    <p:extLst>
      <p:ext uri="{BB962C8B-B14F-4D97-AF65-F5344CB8AC3E}">
        <p14:creationId xmlns:p14="http://schemas.microsoft.com/office/powerpoint/2010/main" val="352746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Pilt, millel on kujutatud kaart, tekst, diagramm, Atlas&#10;&#10;Kirjeldus on genereeritud automaatselt">
            <a:extLst>
              <a:ext uri="{FF2B5EF4-FFF2-40B4-BE49-F238E27FC236}">
                <a16:creationId xmlns:a16="http://schemas.microsoft.com/office/drawing/2014/main" id="{B06B9DCF-201B-CEA9-478E-8EFA6FFD1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0" y="826690"/>
            <a:ext cx="8496944" cy="5811662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239000" cy="626328"/>
          </a:xfrm>
        </p:spPr>
        <p:txBody>
          <a:bodyPr>
            <a:normAutofit/>
          </a:bodyPr>
          <a:lstStyle/>
          <a:p>
            <a:r>
              <a:rPr lang="en-US" sz="3400" err="1"/>
              <a:t>Maakasutuse</a:t>
            </a:r>
            <a:r>
              <a:rPr lang="en-US" sz="3400"/>
              <a:t> </a:t>
            </a:r>
            <a:r>
              <a:rPr lang="en-US" sz="3400" err="1"/>
              <a:t>määramine</a:t>
            </a:r>
            <a:endParaRPr lang="et-EE" sz="3400"/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94573E43-6E8B-A4D9-34C3-C47785D6E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8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239000" cy="626328"/>
          </a:xfrm>
        </p:spPr>
        <p:txBody>
          <a:bodyPr>
            <a:normAutofit/>
          </a:bodyPr>
          <a:lstStyle/>
          <a:p>
            <a:r>
              <a:rPr lang="en-US" sz="3400" err="1"/>
              <a:t>Maakasutuse</a:t>
            </a:r>
            <a:r>
              <a:rPr lang="en-US" sz="3400"/>
              <a:t> </a:t>
            </a:r>
            <a:r>
              <a:rPr lang="en-US" sz="3400" err="1"/>
              <a:t>määramine</a:t>
            </a:r>
            <a:endParaRPr lang="et-EE" sz="3400"/>
          </a:p>
        </p:txBody>
      </p:sp>
      <p:pic>
        <p:nvPicPr>
          <p:cNvPr id="3" name="Pilt 2" descr="Pilt, millel on kujutatud illustratsioon, disain, kunst&#10;&#10;Kirjeldus on genereeritud automaatselt ja see peaks olema võrdlemisi sobiv">
            <a:extLst>
              <a:ext uri="{FF2B5EF4-FFF2-40B4-BE49-F238E27FC236}">
                <a16:creationId xmlns:a16="http://schemas.microsoft.com/office/drawing/2014/main" id="{94573E43-6E8B-A4D9-34C3-C47785D6E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877272"/>
            <a:ext cx="710702" cy="86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E0BA5-4E4E-0A0D-98BD-F699BC970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67081"/>
            <a:ext cx="6274894" cy="59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42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ülluslik">
  <a:themeElements>
    <a:clrScheme name="Külluslik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Külluslik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AD71A33AA03C4981F007B6E0143FA5" ma:contentTypeVersion="17" ma:contentTypeDescription="Loo uus dokument" ma:contentTypeScope="" ma:versionID="c2343ca5647cb2791b6689b997a71c4e">
  <xsd:schema xmlns:xsd="http://www.w3.org/2001/XMLSchema" xmlns:xs="http://www.w3.org/2001/XMLSchema" xmlns:p="http://schemas.microsoft.com/office/2006/metadata/properties" xmlns:ns2="07fa9db5-e1e5-4cab-a427-4f88ba24fe9e" xmlns:ns3="f4fba6da-3969-46ef-8ecf-f0167f45dd69" targetNamespace="http://schemas.microsoft.com/office/2006/metadata/properties" ma:root="true" ma:fieldsID="a3d09977f245d93e1caa96871d0db122" ns2:_="" ns3:_="">
    <xsd:import namespace="07fa9db5-e1e5-4cab-a427-4f88ba24fe9e"/>
    <xsd:import namespace="f4fba6da-3969-46ef-8ecf-f0167f45dd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a9db5-e1e5-4cab-a427-4f88ba24fe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Pildisildid" ma:readOnly="false" ma:fieldId="{5cf76f15-5ced-4ddc-b409-7134ff3c332f}" ma:taxonomyMulti="true" ma:sspId="68cbe031-d652-4bdd-8d36-3ce58f3a8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fba6da-3969-46ef-8ecf-f0167f45dd6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9b2ceca-64bb-4d21-99e0-b3dd6958134f}" ma:internalName="TaxCatchAll" ma:showField="CatchAllData" ma:web="f4fba6da-3969-46ef-8ecf-f0167f45dd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3850EE-38F7-4CFB-88EA-FF2B2D8B04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B58951-352D-4232-B19D-568A57C972FD}">
  <ds:schemaRefs>
    <ds:schemaRef ds:uri="07fa9db5-e1e5-4cab-a427-4f88ba24fe9e"/>
    <ds:schemaRef ds:uri="f4fba6da-3969-46ef-8ecf-f0167f45dd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150</TotalTime>
  <Words>1328</Words>
  <Application>Microsoft Office PowerPoint</Application>
  <PresentationFormat>Ekraaniseanss (4:3)</PresentationFormat>
  <Paragraphs>154</Paragraphs>
  <Slides>26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26</vt:i4>
      </vt:variant>
    </vt:vector>
  </HeadingPairs>
  <TitlesOfParts>
    <vt:vector size="32" baseType="lpstr">
      <vt:lpstr>Arial</vt:lpstr>
      <vt:lpstr>Calibri</vt:lpstr>
      <vt:lpstr>Trebuchet MS</vt:lpstr>
      <vt:lpstr>Wingdings</vt:lpstr>
      <vt:lpstr>Wingdings 2</vt:lpstr>
      <vt:lpstr>Külluslik</vt:lpstr>
      <vt:lpstr>Üldplaneeringu ja keskkonnamõju strateegilise hindamise aruande eelnõu avaliku väljapaneku tulemuste avalik arutelu</vt:lpstr>
      <vt:lpstr>Reeglid, mida täna järgime</vt:lpstr>
      <vt:lpstr>koosoleku ülesehitus</vt:lpstr>
      <vt:lpstr>Natuke ajaloost</vt:lpstr>
      <vt:lpstr>KSH ARUANDE EELNÕU</vt:lpstr>
      <vt:lpstr>Asustuse suunamine</vt:lpstr>
      <vt:lpstr>Asustuse suunamine</vt:lpstr>
      <vt:lpstr>Maakasutuse määramine</vt:lpstr>
      <vt:lpstr>Maakasutuse määramine</vt:lpstr>
      <vt:lpstr>Maakasutuse juhtotstarve</vt:lpstr>
      <vt:lpstr>Üldised maakasutus- ja ehitustingimused</vt:lpstr>
      <vt:lpstr>Maakasutuse juhtotstarvete olulisemad tingimused</vt:lpstr>
      <vt:lpstr>Hajaasustuse jagunemine</vt:lpstr>
      <vt:lpstr>Hajaasustuses UUE Eluhoone rajamise tingimused</vt:lpstr>
      <vt:lpstr>Hajaasustuses UUE Eluhoone rajamise tingimused</vt:lpstr>
      <vt:lpstr>Eelnõu avalik väljapanek</vt:lpstr>
      <vt:lpstr>Laekunud ettepanekud ÜP eelnõule</vt:lpstr>
      <vt:lpstr>PowerPointi esitlus</vt:lpstr>
      <vt:lpstr>PowerPointi esitlus</vt:lpstr>
      <vt:lpstr>PowerPointi esitlus</vt:lpstr>
      <vt:lpstr>PowerPointi esitlus</vt:lpstr>
      <vt:lpstr>PowerPointi esitlus</vt:lpstr>
      <vt:lpstr>Rohevõrgustik</vt:lpstr>
      <vt:lpstr>Mis saab edasi?</vt:lpstr>
      <vt:lpstr>PowerPointi esitlus</vt:lpstr>
      <vt:lpstr>Aitäh kuulamast!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Üldplaneeringu ja keskkonnamõju strateegilise hindamise aruande eelnõu avaliku väljapaneku tulemuste avalik arutelu</dc:title>
  <dc:creator>Enelin</dc:creator>
  <cp:lastModifiedBy>Enelin Alter</cp:lastModifiedBy>
  <cp:revision>18</cp:revision>
  <dcterms:created xsi:type="dcterms:W3CDTF">2020-01-27T12:05:44Z</dcterms:created>
  <dcterms:modified xsi:type="dcterms:W3CDTF">2023-09-18T13:38:46Z</dcterms:modified>
</cp:coreProperties>
</file>